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0" r:id="rId1"/>
    <p:sldMasterId id="2147483739" r:id="rId2"/>
  </p:sldMasterIdLst>
  <p:notesMasterIdLst>
    <p:notesMasterId r:id="rId13"/>
  </p:notesMasterIdLst>
  <p:sldIdLst>
    <p:sldId id="256" r:id="rId3"/>
    <p:sldId id="264" r:id="rId4"/>
    <p:sldId id="265" r:id="rId5"/>
    <p:sldId id="260" r:id="rId6"/>
    <p:sldId id="257" r:id="rId7"/>
    <p:sldId id="259" r:id="rId8"/>
    <p:sldId id="261" r:id="rId9"/>
    <p:sldId id="263" r:id="rId10"/>
    <p:sldId id="267" r:id="rId11"/>
    <p:sldId id="26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>
      <p:cViewPr>
        <p:scale>
          <a:sx n="76" d="100"/>
          <a:sy n="76" d="100"/>
        </p:scale>
        <p:origin x="1960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932DCB-AA18-A24E-8D07-BF36398478B0}" type="datetimeFigureOut">
              <a:rPr lang="fr-FR" smtClean="0"/>
              <a:t>07/03/2022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EAAF5-E21D-3D4C-86ED-55FB77B3981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939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EAAF5-E21D-3D4C-86ED-55FB77B3981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801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EAAF5-E21D-3D4C-86ED-55FB77B3981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4387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EAAF5-E21D-3D4C-86ED-55FB77B3981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7992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3/7/22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254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724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04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948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409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447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1565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7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0615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009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98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317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410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9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750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63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95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5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61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63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6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20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‹N°›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8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3/7/22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12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65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27" r:id="rId5"/>
    <p:sldLayoutId id="2147483728" r:id="rId6"/>
    <p:sldLayoutId id="2147483734" r:id="rId7"/>
    <p:sldLayoutId id="2147483729" r:id="rId8"/>
    <p:sldLayoutId id="2147483730" r:id="rId9"/>
    <p:sldLayoutId id="2147483731" r:id="rId10"/>
    <p:sldLayoutId id="2147483732" r:id="rId11"/>
    <p:sldLayoutId id="214748373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u4u/age-estimation-pytorc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45466C0-CC49-A14C-B430-0F3ED8573F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5" y="1625608"/>
            <a:ext cx="5240953" cy="2722164"/>
          </a:xfrm>
        </p:spPr>
        <p:txBody>
          <a:bodyPr>
            <a:normAutofit/>
          </a:bodyPr>
          <a:lstStyle/>
          <a:p>
            <a:r>
              <a:rPr lang="fr-FR" dirty="0"/>
              <a:t>Age estimation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DD835F8-4670-E64B-B8DB-D0BAC20EC9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5" y="4466845"/>
            <a:ext cx="5240953" cy="882904"/>
          </a:xfrm>
        </p:spPr>
        <p:txBody>
          <a:bodyPr>
            <a:normAutofit/>
          </a:bodyPr>
          <a:lstStyle/>
          <a:p>
            <a:r>
              <a:rPr lang="fr-FR" dirty="0" err="1"/>
              <a:t>Implementing</a:t>
            </a:r>
            <a:r>
              <a:rPr lang="fr-FR" dirty="0"/>
              <a:t> </a:t>
            </a:r>
            <a:r>
              <a:rPr lang="fr-FR" dirty="0" err="1"/>
              <a:t>Dex</a:t>
            </a:r>
            <a:r>
              <a:rPr lang="fr-FR" dirty="0"/>
              <a:t> and </a:t>
            </a:r>
            <a:r>
              <a:rPr lang="fr-FR" dirty="0" err="1"/>
              <a:t>Residual</a:t>
            </a:r>
            <a:r>
              <a:rPr lang="fr-FR" dirty="0"/>
              <a:t> </a:t>
            </a:r>
            <a:r>
              <a:rPr lang="fr-FR" dirty="0" err="1"/>
              <a:t>Dex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9FDC41D-2F92-8440-B5EB-51BA69B43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090" y="1497220"/>
            <a:ext cx="4127230" cy="4127230"/>
          </a:xfrm>
          <a:prstGeom prst="rect">
            <a:avLst/>
          </a:prstGeom>
        </p:spPr>
      </p:pic>
      <p:sp>
        <p:nvSpPr>
          <p:cNvPr id="45" name="Cross 44">
            <a:extLst>
              <a:ext uri="{FF2B5EF4-FFF2-40B4-BE49-F238E27FC236}">
                <a16:creationId xmlns:a16="http://schemas.microsoft.com/office/drawing/2014/main" id="{2D31923D-AB54-2C41-B985-E3F1AB437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0144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45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2DEF72E-9A56-3A45-8ADA-E6F93BA8E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96772"/>
            <a:ext cx="4175133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339AB3B-9A2A-2C4F-BA3D-D04CABC6F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508250"/>
            <a:ext cx="3198777" cy="402488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spc="-150">
                <a:latin typeface="+mj-lt"/>
                <a:ea typeface="+mj-ea"/>
                <a:cs typeface="+mj-cs"/>
              </a:rPr>
              <a:t>Best results</a:t>
            </a:r>
            <a:br>
              <a:rPr lang="en-US" kern="1200" spc="-150">
                <a:latin typeface="+mj-lt"/>
                <a:ea typeface="+mj-ea"/>
                <a:cs typeface="+mj-cs"/>
              </a:rPr>
            </a:br>
            <a:endParaRPr lang="en-US" kern="1200" spc="-150">
              <a:latin typeface="+mj-lt"/>
              <a:ea typeface="+mj-ea"/>
              <a:cs typeface="+mj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82E6E09-FCB0-5F41-8BAE-C0581D54B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ross 44">
            <a:extLst>
              <a:ext uri="{FF2B5EF4-FFF2-40B4-BE49-F238E27FC236}">
                <a16:creationId xmlns:a16="http://schemas.microsoft.com/office/drawing/2014/main" id="{D269DB01-9C3C-7841-B8E8-6FDFEF70C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67701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BF64395D-CCE2-4D4B-9795-DF959497E3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8398102"/>
              </p:ext>
            </p:extLst>
          </p:nvPr>
        </p:nvGraphicFramePr>
        <p:xfrm>
          <a:off x="5106596" y="1755272"/>
          <a:ext cx="6111738" cy="3879080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669597">
                  <a:extLst>
                    <a:ext uri="{9D8B030D-6E8A-4147-A177-3AD203B41FA5}">
                      <a16:colId xmlns:a16="http://schemas.microsoft.com/office/drawing/2014/main" val="3739451094"/>
                    </a:ext>
                  </a:extLst>
                </a:gridCol>
                <a:gridCol w="1782496">
                  <a:extLst>
                    <a:ext uri="{9D8B030D-6E8A-4147-A177-3AD203B41FA5}">
                      <a16:colId xmlns:a16="http://schemas.microsoft.com/office/drawing/2014/main" val="1422392691"/>
                    </a:ext>
                  </a:extLst>
                </a:gridCol>
                <a:gridCol w="1659645">
                  <a:extLst>
                    <a:ext uri="{9D8B030D-6E8A-4147-A177-3AD203B41FA5}">
                      <a16:colId xmlns:a16="http://schemas.microsoft.com/office/drawing/2014/main" val="3474319246"/>
                    </a:ext>
                  </a:extLst>
                </a:gridCol>
              </a:tblGrid>
              <a:tr h="658098">
                <a:tc>
                  <a:txBody>
                    <a:bodyPr/>
                    <a:lstStyle/>
                    <a:p>
                      <a:r>
                        <a:rPr lang="en-US" sz="1900" b="1" cap="none" spc="0">
                          <a:solidFill>
                            <a:srgbClr val="FFFFFF"/>
                          </a:solidFill>
                        </a:rPr>
                        <a:t>Model</a:t>
                      </a:r>
                    </a:p>
                  </a:txBody>
                  <a:tcPr marL="276416" marR="165849" marT="165849" marB="165849" anchor="ctr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b="1" cap="none" spc="0">
                          <a:solidFill>
                            <a:srgbClr val="FFFFFF"/>
                          </a:solidFill>
                        </a:rPr>
                        <a:t>MAE-valid</a:t>
                      </a:r>
                    </a:p>
                  </a:txBody>
                  <a:tcPr marL="276416" marR="165849" marT="165849" marB="16584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b="1" cap="none" spc="0">
                          <a:solidFill>
                            <a:srgbClr val="FFFFFF"/>
                          </a:solidFill>
                        </a:rPr>
                        <a:t>MAE-test</a:t>
                      </a:r>
                    </a:p>
                  </a:txBody>
                  <a:tcPr marL="276416" marR="165849" marT="165849" marB="165849" anchor="ctr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6557191"/>
                  </a:ext>
                </a:extLst>
              </a:tr>
              <a:tr h="658098"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DEX</a:t>
                      </a:r>
                    </a:p>
                  </a:txBody>
                  <a:tcPr marL="276416" marR="165849" marT="165849" marB="165849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3.9</a:t>
                      </a:r>
                    </a:p>
                  </a:txBody>
                  <a:tcPr marL="276416" marR="165849" marT="165849" marB="165849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4.67</a:t>
                      </a:r>
                    </a:p>
                  </a:txBody>
                  <a:tcPr marL="276416" marR="165849" marT="165849" marB="165849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9494491"/>
                  </a:ext>
                </a:extLst>
              </a:tr>
              <a:tr h="9523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DEX + Sex and Race</a:t>
                      </a:r>
                    </a:p>
                  </a:txBody>
                  <a:tcPr marL="276416" marR="165849" marT="165849" marB="165849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4.2</a:t>
                      </a:r>
                    </a:p>
                  </a:txBody>
                  <a:tcPr marL="276416" marR="165849" marT="165849" marB="165849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5.1</a:t>
                      </a:r>
                    </a:p>
                  </a:txBody>
                  <a:tcPr marL="276416" marR="165849" marT="165849" marB="165849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914844"/>
                  </a:ext>
                </a:extLst>
              </a:tr>
              <a:tr h="9523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residual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900" cap="none" spc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276416" marR="165849" marT="165849" marB="165849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4.5</a:t>
                      </a:r>
                    </a:p>
                  </a:txBody>
                  <a:tcPr marL="276416" marR="165849" marT="165849" marB="165849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5.2</a:t>
                      </a:r>
                    </a:p>
                  </a:txBody>
                  <a:tcPr marL="276416" marR="165849" marT="165849" marB="165849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0878803"/>
                  </a:ext>
                </a:extLst>
              </a:tr>
              <a:tr h="65809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cap="none" spc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Dex + residual</a:t>
                      </a:r>
                    </a:p>
                  </a:txBody>
                  <a:tcPr marL="276416" marR="165849" marT="165849" marB="165849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900" cap="none" spc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276416" marR="165849" marT="165849" marB="165849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cap="none" spc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20.5</a:t>
                      </a:r>
                    </a:p>
                  </a:txBody>
                  <a:tcPr marL="276416" marR="165849" marT="165849" marB="165849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689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4175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60798E7-47E9-E448-90DB-B6E36842A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8" y="1204721"/>
            <a:ext cx="8267299" cy="1446550"/>
          </a:xfrm>
        </p:spPr>
        <p:txBody>
          <a:bodyPr>
            <a:normAutofit/>
          </a:bodyPr>
          <a:lstStyle/>
          <a:p>
            <a:r>
              <a:rPr lang="en-US" dirty="0"/>
              <a:t>Inspired by: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BDCF18-41A8-0E41-9A06-8140E1831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49" y="2900516"/>
            <a:ext cx="8267299" cy="2979707"/>
          </a:xfrm>
        </p:spPr>
        <p:txBody>
          <a:bodyPr>
            <a:normAutofit fontScale="77500" lnSpcReduction="20000"/>
          </a:bodyPr>
          <a:lstStyle/>
          <a:p>
            <a:r>
              <a:rPr lang="en-US" sz="2200" dirty="0"/>
              <a:t>article : DEX (Deep expectation of real and apparent age) </a:t>
            </a:r>
          </a:p>
          <a:p>
            <a:pPr marL="0" indent="0">
              <a:buNone/>
            </a:pPr>
            <a:r>
              <a:rPr lang="en-US" sz="2200" dirty="0"/>
              <a:t>	Data set  : IMDB-WIKI + LAP, </a:t>
            </a:r>
          </a:p>
          <a:p>
            <a:pPr marL="0" indent="0">
              <a:buNone/>
            </a:pPr>
            <a:r>
              <a:rPr lang="en-US" sz="2200" dirty="0"/>
              <a:t>	Architecture : VGG + Expected-value, 	MAE : 3.25(5.2 w/o pretraining)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article : DEX with deep residual regressors </a:t>
            </a:r>
          </a:p>
          <a:p>
            <a:pPr marL="0" indent="0">
              <a:buNone/>
            </a:pPr>
            <a:r>
              <a:rPr lang="en-US" sz="2200" dirty="0"/>
              <a:t>	Data set  : </a:t>
            </a:r>
            <a:r>
              <a:rPr lang="en-US" sz="2200" dirty="0" err="1"/>
              <a:t>Appa</a:t>
            </a:r>
            <a:r>
              <a:rPr lang="en-US" sz="2200" dirty="0"/>
              <a:t>-real-release, </a:t>
            </a:r>
          </a:p>
          <a:p>
            <a:pPr marL="0" indent="0">
              <a:buNone/>
            </a:pPr>
            <a:r>
              <a:rPr lang="en-US" sz="2200" dirty="0"/>
              <a:t>	Architecture : VGG + Expected-value + residual regressor, MAE : 5.296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- Age estimation project : </a:t>
            </a:r>
            <a:r>
              <a:rPr lang="en-US" sz="2200" dirty="0">
                <a:hlinkClick r:id="rId3"/>
              </a:rPr>
              <a:t>https://github.com/yu4u/age-estimation-pytorch</a:t>
            </a:r>
            <a:r>
              <a:rPr lang="en-US" sz="2200" dirty="0"/>
              <a:t> 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31" name="Rectangle 22">
            <a:extLst>
              <a:ext uri="{FF2B5EF4-FFF2-40B4-BE49-F238E27FC236}">
                <a16:creationId xmlns:a16="http://schemas.microsoft.com/office/drawing/2014/main" id="{37A9EF9F-F5F8-3B4C-B721-17C0A1876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5" name="Cross 24">
            <a:extLst>
              <a:ext uri="{FF2B5EF4-FFF2-40B4-BE49-F238E27FC236}">
                <a16:creationId xmlns:a16="http://schemas.microsoft.com/office/drawing/2014/main" id="{6DEB3960-7668-064C-B56F-2B18221DE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449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4" name="Rectangle 70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C3F1854-6D72-6C4C-A0C2-60008C7F6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3609983" cy="1446550"/>
          </a:xfrm>
        </p:spPr>
        <p:txBody>
          <a:bodyPr>
            <a:normAutofit/>
          </a:bodyPr>
          <a:lstStyle/>
          <a:p>
            <a:r>
              <a:rPr lang="en-US" dirty="0"/>
              <a:t>DEX and DEX residual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364FA9-ECD1-0A4C-967C-59A140422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275" y="2955250"/>
            <a:ext cx="4223039" cy="3188586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/>
              <a:t>We limited our work to the prediction of apparent age.</a:t>
            </a:r>
          </a:p>
          <a:p>
            <a:pPr>
              <a:buFontTx/>
              <a:buChar char="-"/>
            </a:pPr>
            <a:r>
              <a:rPr lang="en-US" dirty="0"/>
              <a:t>We used the </a:t>
            </a:r>
            <a:r>
              <a:rPr lang="en-US" dirty="0" err="1"/>
              <a:t>Appa</a:t>
            </a:r>
            <a:r>
              <a:rPr lang="en-US" dirty="0"/>
              <a:t>-real dataset for both tasks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6DA014E-FA17-9E42-9573-ACE300BD6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37589" y="1593014"/>
            <a:ext cx="5558559" cy="4127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5" name="Cross 72">
            <a:extLst>
              <a:ext uri="{FF2B5EF4-FFF2-40B4-BE49-F238E27FC236}">
                <a16:creationId xmlns:a16="http://schemas.microsoft.com/office/drawing/2014/main" id="{BE50E7BE-734F-224D-B03E-074DE1D12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7667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6" name="Rectangle 74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ccolade ouvrante 8">
            <a:extLst>
              <a:ext uri="{FF2B5EF4-FFF2-40B4-BE49-F238E27FC236}">
                <a16:creationId xmlns:a16="http://schemas.microsoft.com/office/drawing/2014/main" id="{DFA5218F-A4CA-4F42-BE56-9A8A27A7AB27}"/>
              </a:ext>
            </a:extLst>
          </p:cNvPr>
          <p:cNvSpPr/>
          <p:nvPr/>
        </p:nvSpPr>
        <p:spPr>
          <a:xfrm rot="16200000">
            <a:off x="7162800" y="3008810"/>
            <a:ext cx="213360" cy="380129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D579E90-DF40-3447-A1C0-02F2C6B63734}"/>
              </a:ext>
            </a:extLst>
          </p:cNvPr>
          <p:cNvSpPr txBox="1"/>
          <p:nvPr/>
        </p:nvSpPr>
        <p:spPr>
          <a:xfrm>
            <a:off x="6974623" y="5016136"/>
            <a:ext cx="7897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2">
                    <a:lumMod val="75000"/>
                  </a:schemeClr>
                </a:solidFill>
              </a:rPr>
              <a:t>Resnet50</a:t>
            </a:r>
          </a:p>
        </p:txBody>
      </p:sp>
    </p:spTree>
    <p:extLst>
      <p:ext uri="{BB962C8B-B14F-4D97-AF65-F5344CB8AC3E}">
        <p14:creationId xmlns:p14="http://schemas.microsoft.com/office/powerpoint/2010/main" val="3150399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F424D31-DF4D-2D4A-A041-A02488FEB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3609983" cy="1446550"/>
          </a:xfrm>
        </p:spPr>
        <p:txBody>
          <a:bodyPr>
            <a:normAutofit/>
          </a:bodyPr>
          <a:lstStyle/>
          <a:p>
            <a:r>
              <a:rPr lang="en-US" dirty="0"/>
              <a:t>New Model Architecture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59" name="Espace réservé du contenu 2">
                <a:extLst>
                  <a:ext uri="{FF2B5EF4-FFF2-40B4-BE49-F238E27FC236}">
                    <a16:creationId xmlns:a16="http://schemas.microsoft.com/office/drawing/2014/main" id="{D7C2760A-273C-BE41-B687-7B92F4A9E5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5149" y="4874135"/>
                <a:ext cx="3920848" cy="318858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sz="1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loss</m:t>
                      </m:r>
                      <m:r>
                        <a:rPr lang="fr-FR" sz="12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l-GR" sz="1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α</m:t>
                      </m:r>
                      <m:r>
                        <a:rPr lang="fr-FR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fr-FR" sz="1200" b="0" i="1" smtClean="0">
                          <a:latin typeface="Cambria Math" panose="02040503050406030204" pitchFamily="18" charset="0"/>
                        </a:rPr>
                        <m:t>𝑙𝑜𝑠</m:t>
                      </m:r>
                      <m:sSub>
                        <m:sSubPr>
                          <m:ctrlPr>
                            <a:rPr lang="fr-FR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2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fr-FR" sz="1200" b="0" i="1" smtClean="0">
                              <a:latin typeface="Cambria Math" panose="02040503050406030204" pitchFamily="18" charset="0"/>
                            </a:rPr>
                            <m:t>𝑎𝑔𝑒</m:t>
                          </m:r>
                        </m:sub>
                      </m:sSub>
                      <m:r>
                        <a:rPr lang="fr-FR" sz="1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l-G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fr-FR" sz="1200" i="1">
                          <a:latin typeface="Cambria Math" panose="02040503050406030204" pitchFamily="18" charset="0"/>
                        </a:rPr>
                        <m:t>𝑙𝑜𝑠</m:t>
                      </m:r>
                      <m:sSub>
                        <m:sSubPr>
                          <m:ctrlPr>
                            <a:rPr lang="fr-FR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200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fr-FR" sz="1200" b="0" i="1" smtClean="0">
                              <a:latin typeface="Cambria Math" panose="02040503050406030204" pitchFamily="18" charset="0"/>
                            </a:rPr>
                            <m:t>𝑠𝑒𝑥</m:t>
                          </m:r>
                        </m:sub>
                      </m:sSub>
                      <m:r>
                        <a:rPr lang="fr-FR" sz="1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l-G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fr-FR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fr-FR" sz="1200" i="1">
                          <a:latin typeface="Cambria Math" panose="02040503050406030204" pitchFamily="18" charset="0"/>
                        </a:rPr>
                        <m:t>𝑙𝑜𝑠</m:t>
                      </m:r>
                      <m:sSub>
                        <m:sSubPr>
                          <m:ctrlPr>
                            <a:rPr lang="fr-FR" sz="1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1200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fr-FR" sz="1200" b="0" i="1" smtClean="0">
                              <a:latin typeface="Cambria Math" panose="02040503050406030204" pitchFamily="18" charset="0"/>
                            </a:rPr>
                            <m:t>𝑟𝑎𝑐𝑒</m:t>
                          </m:r>
                          <m:r>
                            <a:rPr lang="fr-FR" sz="1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</m:oMath>
                  </m:oMathPara>
                </a14:m>
                <a:endParaRPr lang="fr-FR" sz="12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fr-FR" sz="1200" b="0" dirty="0"/>
                  <a:t>                                                         </a:t>
                </a:r>
                <a14:m>
                  <m:oMath xmlns:m="http://schemas.openxmlformats.org/officeDocument/2006/math">
                    <m:r>
                      <a:rPr lang="fr-FR" sz="1200" b="0" i="1" smtClean="0">
                        <a:latin typeface="Cambria Math" panose="02040503050406030204" pitchFamily="18" charset="0"/>
                      </a:rPr>
                      <m:t>| (</m:t>
                    </m:r>
                    <m:r>
                      <m:rPr>
                        <m:sty m:val="p"/>
                      </m:rPr>
                      <a:rPr lang="el-G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US" sz="1200" dirty="0"/>
                  <a:t>, </a:t>
                </a:r>
                <a14:m>
                  <m:oMath xmlns:m="http://schemas.openxmlformats.org/officeDocument/2006/math">
                    <m:r>
                      <a:rPr lang="el-G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1200" b="1" dirty="0"/>
                  <a:t>, </a:t>
                </a:r>
                <a14:m>
                  <m:oMath xmlns:m="http://schemas.openxmlformats.org/officeDocument/2006/math">
                    <m:r>
                      <a:rPr lang="el-GR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fr-F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) =(1,1,0.2)</m:t>
                    </m:r>
                  </m:oMath>
                </a14:m>
                <a:endParaRPr lang="en-US" sz="1200" dirty="0"/>
              </a:p>
              <a:p>
                <a:pPr marL="0" indent="0">
                  <a:buNone/>
                </a:pPr>
                <a:endParaRPr lang="en-US" sz="1200" dirty="0"/>
              </a:p>
            </p:txBody>
          </p:sp>
        </mc:Choice>
        <mc:Fallback>
          <p:sp>
            <p:nvSpPr>
              <p:cNvPr id="2059" name="Espace réservé du contenu 2">
                <a:extLst>
                  <a:ext uri="{FF2B5EF4-FFF2-40B4-BE49-F238E27FC236}">
                    <a16:creationId xmlns:a16="http://schemas.microsoft.com/office/drawing/2014/main" id="{D7C2760A-273C-BE41-B687-7B92F4A9E5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5149" y="4874135"/>
                <a:ext cx="3920848" cy="3188586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FEC0B501-3531-394E-BE1B-064F5109B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35398" y="1519798"/>
            <a:ext cx="6047224" cy="4127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Cross 72">
            <a:extLst>
              <a:ext uri="{FF2B5EF4-FFF2-40B4-BE49-F238E27FC236}">
                <a16:creationId xmlns:a16="http://schemas.microsoft.com/office/drawing/2014/main" id="{BE50E7BE-734F-224D-B03E-074DE1D12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7667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ccolade ouvrante 3">
            <a:extLst>
              <a:ext uri="{FF2B5EF4-FFF2-40B4-BE49-F238E27FC236}">
                <a16:creationId xmlns:a16="http://schemas.microsoft.com/office/drawing/2014/main" id="{488FB913-6694-2B49-882D-5CEE58E3EA05}"/>
              </a:ext>
            </a:extLst>
          </p:cNvPr>
          <p:cNvSpPr/>
          <p:nvPr/>
        </p:nvSpPr>
        <p:spPr>
          <a:xfrm>
            <a:off x="10936447" y="3914120"/>
            <a:ext cx="101303" cy="428625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001881F-CDBD-CB4B-9FE7-30B3BF149E3F}"/>
              </a:ext>
            </a:extLst>
          </p:cNvPr>
          <p:cNvSpPr txBox="1"/>
          <p:nvPr/>
        </p:nvSpPr>
        <p:spPr>
          <a:xfrm>
            <a:off x="11026500" y="3943766"/>
            <a:ext cx="838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-Caucasian</a:t>
            </a:r>
          </a:p>
          <a:p>
            <a:r>
              <a:rPr lang="en-US" sz="600" dirty="0"/>
              <a:t>-</a:t>
            </a:r>
            <a:r>
              <a:rPr lang="en-US" sz="600" dirty="0" err="1"/>
              <a:t>Afroamerican</a:t>
            </a:r>
            <a:endParaRPr lang="en-US" sz="600" dirty="0"/>
          </a:p>
          <a:p>
            <a:r>
              <a:rPr lang="en-US" sz="600" dirty="0"/>
              <a:t>-Asian</a:t>
            </a:r>
          </a:p>
        </p:txBody>
      </p:sp>
    </p:spTree>
    <p:extLst>
      <p:ext uri="{BB962C8B-B14F-4D97-AF65-F5344CB8AC3E}">
        <p14:creationId xmlns:p14="http://schemas.microsoft.com/office/powerpoint/2010/main" val="2764943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BE50E7BE-734F-224D-B03E-074DE1D12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7667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7D61960-8C5B-4544-91BE-BFB2316D0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6886726" cy="1446550"/>
          </a:xfrm>
        </p:spPr>
        <p:txBody>
          <a:bodyPr>
            <a:normAutofit/>
          </a:bodyPr>
          <a:lstStyle/>
          <a:p>
            <a:r>
              <a:rPr lang="en-US" dirty="0"/>
              <a:t>Effect of sex and race on training dynamics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BA9EA3-B146-B44C-A7C0-2FB0BA856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4982" y="3289212"/>
            <a:ext cx="6886726" cy="3188586"/>
          </a:xfrm>
        </p:spPr>
        <p:txBody>
          <a:bodyPr>
            <a:normAutofit/>
          </a:bodyPr>
          <a:lstStyle/>
          <a:p>
            <a:r>
              <a:rPr lang="en-US" dirty="0"/>
              <a:t>Speed up the training</a:t>
            </a:r>
          </a:p>
          <a:p>
            <a:r>
              <a:rPr lang="en-US" dirty="0"/>
              <a:t>Less fluctuation</a:t>
            </a:r>
          </a:p>
          <a:p>
            <a:r>
              <a:rPr lang="en-US" dirty="0"/>
              <a:t>No apparent improvement on final results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9E66FD4F-B8C5-9345-9EC4-B794A6501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9782" y="4005105"/>
            <a:ext cx="2788573" cy="17568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450C7F8-48D7-F645-B407-83892D4B8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5540" y="1623304"/>
            <a:ext cx="2792784" cy="1759453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18EA9B8C-1870-504F-8119-4220A9389F7C}"/>
              </a:ext>
            </a:extLst>
          </p:cNvPr>
          <p:cNvSpPr txBox="1"/>
          <p:nvPr/>
        </p:nvSpPr>
        <p:spPr>
          <a:xfrm>
            <a:off x="9897938" y="3432061"/>
            <a:ext cx="17289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DEX + Sex and Race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D691FE8-4913-8945-9BF9-16214AAEC4FD}"/>
              </a:ext>
            </a:extLst>
          </p:cNvPr>
          <p:cNvSpPr txBox="1"/>
          <p:nvPr/>
        </p:nvSpPr>
        <p:spPr>
          <a:xfrm>
            <a:off x="9897938" y="5836260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DEX Basic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757E8FB-3BD3-5E4B-BE2C-277B346EE1EA}"/>
              </a:ext>
            </a:extLst>
          </p:cNvPr>
          <p:cNvCxnSpPr>
            <a:cxnSpLocks/>
          </p:cNvCxnSpPr>
          <p:nvPr/>
        </p:nvCxnSpPr>
        <p:spPr>
          <a:xfrm>
            <a:off x="9486900" y="1712259"/>
            <a:ext cx="0" cy="385286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073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Cross 33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69F2486-694A-B64B-B3CB-2BBFFCA1F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577" y="836503"/>
            <a:ext cx="2546847" cy="58158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Batch size effect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D038D7-9E00-9B41-A8DB-B628B3B86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106" y="2483904"/>
            <a:ext cx="3377643" cy="88290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/>
              <a:t>Smoother losses</a:t>
            </a:r>
          </a:p>
          <a:p>
            <a:r>
              <a:rPr lang="en-US" sz="1800" dirty="0"/>
              <a:t>Better performance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0AE2FD-D6E9-A043-B203-6D2DAC688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0326" y="1555141"/>
            <a:ext cx="3205348" cy="2019368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87AD394-ADC4-CB43-BEA4-501970419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401" y="1555141"/>
            <a:ext cx="3205348" cy="2019368"/>
          </a:xfrm>
          <a:prstGeom prst="rect">
            <a:avLst/>
          </a:prstGeom>
        </p:spPr>
      </p:pic>
      <p:sp>
        <p:nvSpPr>
          <p:cNvPr id="42" name="Cross 41">
            <a:extLst>
              <a:ext uri="{FF2B5EF4-FFF2-40B4-BE49-F238E27FC236}">
                <a16:creationId xmlns:a16="http://schemas.microsoft.com/office/drawing/2014/main" id="{8FF2C30B-C8A1-7E4F-9E2A-C1B204E51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74749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itre 1">
            <a:extLst>
              <a:ext uri="{FF2B5EF4-FFF2-40B4-BE49-F238E27FC236}">
                <a16:creationId xmlns:a16="http://schemas.microsoft.com/office/drawing/2014/main" id="{0EB3DB5C-0CAB-F24D-9AEF-9DC330AF3C90}"/>
              </a:ext>
            </a:extLst>
          </p:cNvPr>
          <p:cNvSpPr txBox="1">
            <a:spLocks/>
          </p:cNvSpPr>
          <p:nvPr/>
        </p:nvSpPr>
        <p:spPr>
          <a:xfrm>
            <a:off x="508772" y="4432630"/>
            <a:ext cx="6925552" cy="64343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itchFamily="2" charset="2"/>
              <a:buChar char="Ø"/>
            </a:pPr>
            <a:r>
              <a:rPr lang="en-US" sz="2800" dirty="0"/>
              <a:t>GPU  memory  limitation  for big batch size </a:t>
            </a:r>
          </a:p>
          <a:p>
            <a:r>
              <a:rPr lang="en-US" sz="2800" dirty="0"/>
              <a:t>	</a:t>
            </a:r>
            <a:r>
              <a:rPr lang="en-US" sz="1800" dirty="0"/>
              <a:t>(max 40 for 8 </a:t>
            </a:r>
            <a:r>
              <a:rPr lang="en-US" sz="1800" dirty="0" err="1"/>
              <a:t>gb</a:t>
            </a:r>
            <a:r>
              <a:rPr lang="en-US" sz="1800" dirty="0"/>
              <a:t>)</a:t>
            </a:r>
            <a:endParaRPr lang="en-US" sz="2800" dirty="0"/>
          </a:p>
        </p:txBody>
      </p:sp>
      <p:sp>
        <p:nvSpPr>
          <p:cNvPr id="30" name="Espace réservé du contenu 2">
            <a:extLst>
              <a:ext uri="{FF2B5EF4-FFF2-40B4-BE49-F238E27FC236}">
                <a16:creationId xmlns:a16="http://schemas.microsoft.com/office/drawing/2014/main" id="{FF10E13E-0649-F342-BC64-339C3ECA6278}"/>
              </a:ext>
            </a:extLst>
          </p:cNvPr>
          <p:cNvSpPr txBox="1">
            <a:spLocks/>
          </p:cNvSpPr>
          <p:nvPr/>
        </p:nvSpPr>
        <p:spPr>
          <a:xfrm>
            <a:off x="1084774" y="5159994"/>
            <a:ext cx="6925552" cy="380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Solution : Overcoming this Constraints using Gradient Accumulation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C8B7E55E-9095-B744-91C8-C38D7A35BBF2}"/>
              </a:ext>
            </a:extLst>
          </p:cNvPr>
          <p:cNvSpPr txBox="1"/>
          <p:nvPr/>
        </p:nvSpPr>
        <p:spPr>
          <a:xfrm>
            <a:off x="5029653" y="3575716"/>
            <a:ext cx="1806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Small batch size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AA4840A8-99B1-0742-92EA-E48B1C45EA0B}"/>
              </a:ext>
            </a:extLst>
          </p:cNvPr>
          <p:cNvSpPr txBox="1"/>
          <p:nvPr/>
        </p:nvSpPr>
        <p:spPr>
          <a:xfrm>
            <a:off x="8448359" y="3567415"/>
            <a:ext cx="1623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big batch size </a:t>
            </a:r>
          </a:p>
        </p:txBody>
      </p:sp>
    </p:spTree>
    <p:extLst>
      <p:ext uri="{BB962C8B-B14F-4D97-AF65-F5344CB8AC3E}">
        <p14:creationId xmlns:p14="http://schemas.microsoft.com/office/powerpoint/2010/main" val="3008993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Cross 103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C4DC016-4B85-364C-AC0D-6165F61B3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5" y="1625608"/>
            <a:ext cx="3377643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Inspecting residuals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D1DE604-1399-9548-BD6C-22A0507FE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987" y="1497220"/>
            <a:ext cx="5896042" cy="4127230"/>
          </a:xfrm>
          <a:prstGeom prst="rect">
            <a:avLst/>
          </a:prstGeom>
        </p:spPr>
      </p:pic>
      <p:sp>
        <p:nvSpPr>
          <p:cNvPr id="112" name="Cross 111">
            <a:extLst>
              <a:ext uri="{FF2B5EF4-FFF2-40B4-BE49-F238E27FC236}">
                <a16:creationId xmlns:a16="http://schemas.microsoft.com/office/drawing/2014/main" id="{9BA6F386-E5BF-4C49-AC0B-6772CD313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74749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5">
            <a:extLst>
              <a:ext uri="{FF2B5EF4-FFF2-40B4-BE49-F238E27FC236}">
                <a16:creationId xmlns:a16="http://schemas.microsoft.com/office/drawing/2014/main" id="{579E3846-8D0B-B14A-817A-7FAC9DDA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7146060-8A18-0B4F-875A-61ACF0E67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3609983" cy="14465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spc="-150" dirty="0">
                <a:latin typeface="+mj-lt"/>
                <a:ea typeface="+mj-ea"/>
                <a:cs typeface="+mj-cs"/>
              </a:rPr>
              <a:t>A close  look  at  out layers  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9CCFAE5D-E31A-4CC6-A0E9-C9CFBB413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691638"/>
            <a:ext cx="3609983" cy="844042"/>
          </a:xfrm>
        </p:spPr>
        <p:txBody>
          <a:bodyPr>
            <a:normAutofit/>
          </a:bodyPr>
          <a:lstStyle/>
          <a:p>
            <a:r>
              <a:rPr lang="en-US" sz="1600" dirty="0"/>
              <a:t>The majority of them are due to false cropping or misplaced faces.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501A6F44-F4D9-6046-9164-1A7ABF17E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482" y="1497220"/>
            <a:ext cx="4233056" cy="4127230"/>
          </a:xfrm>
          <a:prstGeom prst="rect">
            <a:avLst/>
          </a:prstGeom>
        </p:spPr>
      </p:pic>
      <p:sp>
        <p:nvSpPr>
          <p:cNvPr id="37" name="Cross 27">
            <a:extLst>
              <a:ext uri="{FF2B5EF4-FFF2-40B4-BE49-F238E27FC236}">
                <a16:creationId xmlns:a16="http://schemas.microsoft.com/office/drawing/2014/main" id="{BE50E7BE-734F-224D-B03E-074DE1D12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7667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9">
            <a:extLst>
              <a:ext uri="{FF2B5EF4-FFF2-40B4-BE49-F238E27FC236}">
                <a16:creationId xmlns:a16="http://schemas.microsoft.com/office/drawing/2014/main" id="{DCA5172B-100A-154D-8648-280629D6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42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ross 11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15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7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C437EC0-5B78-F244-B6B6-BA83EE06D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06" y="1625608"/>
            <a:ext cx="3894376" cy="272216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Unbalanced data and effect on accuracy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99C8256-D4F2-3E44-ACC3-07DEAF9716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709" y="1804369"/>
            <a:ext cx="5731624" cy="3512931"/>
          </a:xfrm>
          <a:prstGeom prst="rect">
            <a:avLst/>
          </a:prstGeom>
        </p:spPr>
      </p:pic>
      <p:sp>
        <p:nvSpPr>
          <p:cNvPr id="27" name="Cross 19">
            <a:extLst>
              <a:ext uri="{FF2B5EF4-FFF2-40B4-BE49-F238E27FC236}">
                <a16:creationId xmlns:a16="http://schemas.microsoft.com/office/drawing/2014/main" id="{5FA1B450-DB4E-404E-9C1C-703E4FCC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1776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150906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Madrid R3">
      <a:dk1>
        <a:srgbClr val="000000"/>
      </a:dk1>
      <a:lt1>
        <a:srgbClr val="FFFFFF"/>
      </a:lt1>
      <a:dk2>
        <a:srgbClr val="3A3C45"/>
      </a:dk2>
      <a:lt2>
        <a:srgbClr val="E9EFF1"/>
      </a:lt2>
      <a:accent1>
        <a:srgbClr val="E24400"/>
      </a:accent1>
      <a:accent2>
        <a:srgbClr val="F38E00"/>
      </a:accent2>
      <a:accent3>
        <a:srgbClr val="89B336"/>
      </a:accent3>
      <a:accent4>
        <a:srgbClr val="30B9B9"/>
      </a:accent4>
      <a:accent5>
        <a:srgbClr val="748CF4"/>
      </a:accent5>
      <a:accent6>
        <a:srgbClr val="A673F4"/>
      </a:accent6>
      <a:hlink>
        <a:srgbClr val="008EE6"/>
      </a:hlink>
      <a:folHlink>
        <a:srgbClr val="C1A187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412924"/>
      </a:dk2>
      <a:lt2>
        <a:srgbClr val="E7E2E8"/>
      </a:lt2>
      <a:accent1>
        <a:srgbClr val="49B732"/>
      </a:accent1>
      <a:accent2>
        <a:srgbClr val="7EAE39"/>
      </a:accent2>
      <a:accent3>
        <a:srgbClr val="A5A44C"/>
      </a:accent3>
      <a:accent4>
        <a:srgbClr val="DE8F26"/>
      </a:accent4>
      <a:accent5>
        <a:srgbClr val="EE826E"/>
      </a:accent5>
      <a:accent6>
        <a:srgbClr val="EB4E76"/>
      </a:accent6>
      <a:hlink>
        <a:srgbClr val="A269AE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</TotalTime>
  <Words>264</Words>
  <Application>Microsoft Macintosh PowerPoint</Application>
  <PresentationFormat>Grand écran</PresentationFormat>
  <Paragraphs>59</Paragraphs>
  <Slides>10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Cambria Math</vt:lpstr>
      <vt:lpstr>Century Gothic</vt:lpstr>
      <vt:lpstr>Seaford Display</vt:lpstr>
      <vt:lpstr>System Font Regular</vt:lpstr>
      <vt:lpstr>Tenorite</vt:lpstr>
      <vt:lpstr>Wingdings</vt:lpstr>
      <vt:lpstr>MadridVTI</vt:lpstr>
      <vt:lpstr>BrushVTI</vt:lpstr>
      <vt:lpstr>Age estimation </vt:lpstr>
      <vt:lpstr>Inspired by: </vt:lpstr>
      <vt:lpstr>DEX and DEX residual</vt:lpstr>
      <vt:lpstr>New Model Architecture</vt:lpstr>
      <vt:lpstr>Effect of sex and race on training dynamics</vt:lpstr>
      <vt:lpstr>Batch size effect</vt:lpstr>
      <vt:lpstr>Inspecting residuals</vt:lpstr>
      <vt:lpstr>A close  look  at  out layers  </vt:lpstr>
      <vt:lpstr>Unbalanced data and effect on accuracy</vt:lpstr>
      <vt:lpstr>Best results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 estimation </dc:title>
  <dc:creator>Mohamed MOHAMED ABDALLAHI  X2019</dc:creator>
  <cp:lastModifiedBy>Mohamed MOHAMED ABDALLAHI  X2019</cp:lastModifiedBy>
  <cp:revision>8</cp:revision>
  <dcterms:created xsi:type="dcterms:W3CDTF">2022-03-07T15:34:11Z</dcterms:created>
  <dcterms:modified xsi:type="dcterms:W3CDTF">2022-03-08T08:13:06Z</dcterms:modified>
</cp:coreProperties>
</file>

<file path=docProps/thumbnail.jpeg>
</file>